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7.xml" ContentType="application/vnd.openxmlformats-officedocument.presentationml.slideLayout+xml"/>
  <Override PartName="/ppt/slides/slide10.xml" ContentType="application/vnd.openxmlformats-officedocument.presentationml.slide+xml"/>
  <Override PartName="/docMetadata/LabelInfo.xml" ContentType="application/vnd.ms-office.classificationlabels+xml"/>
  <Override PartName="/docProps/app.xml" ContentType="application/vnd.openxmlformats-officedocument.extended-properties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14"/>
  </p:notesMasterIdLst>
  <p:sldIdLst>
    <p:sldId id="256" r:id="rId2"/>
    <p:sldId id="257" r:id="rId3"/>
    <p:sldId id="261" r:id="rId4"/>
    <p:sldId id="263" r:id="rId5"/>
    <p:sldId id="258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3782CB-0730-4D4F-AA13-3A741F2B34A0}" v="901" dt="2026-04-04T06:40:53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27"/>
  </p:normalViewPr>
  <p:slideViewPr>
    <p:cSldViewPr snapToGrid="0">
      <p:cViewPr varScale="1">
        <p:scale>
          <a:sx n="118" d="100"/>
          <a:sy n="118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378D4-91A8-4EA8-8F2F-D31779174AE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CCAC5-13E2-4B99-9B98-C1AC6534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0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CCAC5-13E2-4B99-9B98-C1AC6534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9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1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39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DD82748-5D4B-9073-B11E-A1F0685F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D46D3-21CA-5EBE-21A3-DA22EDEC1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9" y="745440"/>
            <a:ext cx="5370112" cy="3559859"/>
          </a:xfrm>
        </p:spPr>
        <p:txBody>
          <a:bodyPr anchor="t">
            <a:normAutofit/>
          </a:bodyPr>
          <a:lstStyle/>
          <a:p>
            <a:r>
              <a:rPr lang="en-US" sz="4800"/>
              <a:t>Analog Life in Impact-induced Endolithic Niches (ALIEN) 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216EA-7961-D021-0B65-9D6D5D2BB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389" y="4924506"/>
            <a:ext cx="4378873" cy="2139896"/>
          </a:xfrm>
        </p:spPr>
        <p:txBody>
          <a:bodyPr anchor="t">
            <a:normAutofit/>
          </a:bodyPr>
          <a:lstStyle/>
          <a:p>
            <a:r>
              <a:rPr lang="en-US" b="1" dirty="0"/>
              <a:t>Eli Resnick</a:t>
            </a:r>
          </a:p>
          <a:p>
            <a:r>
              <a:rPr lang="en-US" sz="1800" dirty="0"/>
              <a:t>Northern Arizona University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391C612-6E4D-D622-90F0-66C72F95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170" y="0"/>
            <a:ext cx="6099011" cy="6858000"/>
          </a:xfrm>
          <a:custGeom>
            <a:avLst/>
            <a:gdLst>
              <a:gd name="connsiteX0" fmla="*/ 677913 w 6099011"/>
              <a:gd name="connsiteY0" fmla="*/ 0 h 6858000"/>
              <a:gd name="connsiteX1" fmla="*/ 6099011 w 6099011"/>
              <a:gd name="connsiteY1" fmla="*/ 0 h 6858000"/>
              <a:gd name="connsiteX2" fmla="*/ 6099011 w 6099011"/>
              <a:gd name="connsiteY2" fmla="*/ 6858000 h 6858000"/>
              <a:gd name="connsiteX3" fmla="*/ 677913 w 6099011"/>
              <a:gd name="connsiteY3" fmla="*/ 6858000 h 6858000"/>
              <a:gd name="connsiteX4" fmla="*/ 0 w 6099011"/>
              <a:gd name="connsiteY4" fmla="*/ 6180087 h 6858000"/>
              <a:gd name="connsiteX5" fmla="*/ 0 w 6099011"/>
              <a:gd name="connsiteY5" fmla="*/ 677913 h 6858000"/>
              <a:gd name="connsiteX6" fmla="*/ 677913 w 609901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9011" h="6858000">
                <a:moveTo>
                  <a:pt x="677913" y="0"/>
                </a:moveTo>
                <a:lnTo>
                  <a:pt x="6099011" y="0"/>
                </a:lnTo>
                <a:lnTo>
                  <a:pt x="6099011" y="6858000"/>
                </a:lnTo>
                <a:lnTo>
                  <a:pt x="677913" y="6858000"/>
                </a:lnTo>
                <a:cubicBezTo>
                  <a:pt x="303512" y="6858000"/>
                  <a:pt x="0" y="6554488"/>
                  <a:pt x="0" y="6180087"/>
                </a:cubicBezTo>
                <a:lnTo>
                  <a:pt x="0" y="677913"/>
                </a:lnTo>
                <a:cubicBezTo>
                  <a:pt x="0" y="303512"/>
                  <a:pt x="303512" y="0"/>
                  <a:pt x="6779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B9B795-724A-859D-CF27-CA8780F8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295" y="838200"/>
            <a:ext cx="1825884" cy="2437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A13FC-940B-BAF6-6440-AF9F9221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001" y="908738"/>
            <a:ext cx="2051755" cy="2358339"/>
          </a:xfrm>
          <a:prstGeom prst="rect">
            <a:avLst/>
          </a:prstGeom>
        </p:spPr>
      </p:pic>
      <p:pic>
        <p:nvPicPr>
          <p:cNvPr id="6" name="Picture 5" descr="A black background with blue and yellow text&#10;&#10;AI-generated content may be incorrect.">
            <a:extLst>
              <a:ext uri="{FF2B5EF4-FFF2-40B4-BE49-F238E27FC236}">
                <a16:creationId xmlns:a16="http://schemas.microsoft.com/office/drawing/2014/main" id="{97A5C755-8FF7-ADCE-C3D2-41F498D4D0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5328" t="-3407" r="-12368" b="517"/>
          <a:stretch>
            <a:fillRect/>
          </a:stretch>
        </p:blipFill>
        <p:spPr>
          <a:xfrm>
            <a:off x="6935930" y="3589866"/>
            <a:ext cx="2049250" cy="2001413"/>
          </a:xfrm>
          <a:prstGeom prst="rect">
            <a:avLst/>
          </a:prstGeom>
        </p:spPr>
      </p:pic>
      <p:pic>
        <p:nvPicPr>
          <p:cNvPr id="11" name="Picture 10" descr="A logo of a comet&#10;&#10;AI-generated content may be incorrect.">
            <a:extLst>
              <a:ext uri="{FF2B5EF4-FFF2-40B4-BE49-F238E27FC236}">
                <a16:creationId xmlns:a16="http://schemas.microsoft.com/office/drawing/2014/main" id="{FD3ED42C-8F0B-BAB5-8AAB-35B18E944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001" y="3589866"/>
            <a:ext cx="2051755" cy="20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BCD38-8CBE-77F2-05C7-6B3689FE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7FC6F-B232-390F-5791-05917F13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9A34A4-7696-1263-6578-1A4AD6FB675C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Expected results and impacts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B951A-9383-9A24-91B1-4C43A1EFBE94}"/>
              </a:ext>
            </a:extLst>
          </p:cNvPr>
          <p:cNvSpPr txBox="1"/>
          <p:nvPr/>
        </p:nvSpPr>
        <p:spPr>
          <a:xfrm>
            <a:off x="144468" y="1681285"/>
            <a:ext cx="62353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Microbial distribution across the Kaibab impact breccia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Greater diversity of microorganisms in the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May indicate higher permeability and fluid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800" b="1" dirty="0"/>
              <a:t>Mineralogy differences in the clast and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Both predominantly dolomitic limestone and sandstone with a small amount of quartz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Greater mineralogical variability in the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88715-50D9-3900-9419-A50AE99734A3}"/>
              </a:ext>
            </a:extLst>
          </p:cNvPr>
          <p:cNvSpPr txBox="1"/>
          <p:nvPr/>
        </p:nvSpPr>
        <p:spPr>
          <a:xfrm>
            <a:off x="6379859" y="1681285"/>
            <a:ext cx="577374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Impact of this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our understanding of potentially habitable Martian environments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the unique methods required for low-biomass endolithic sampling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800" b="1" dirty="0"/>
              <a:t>Future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Optimizing the microbial analysis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specific steps (e.g. cell lysis techniques)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44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096E7-4F37-4AF5-6383-2F01CAF21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F6165-8478-6925-342E-30596642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131B10-DAD9-ECCD-5E6C-C6CD4B3AEC99}"/>
              </a:ext>
            </a:extLst>
          </p:cNvPr>
          <p:cNvSpPr txBox="1">
            <a:spLocks/>
          </p:cNvSpPr>
          <p:nvPr/>
        </p:nvSpPr>
        <p:spPr>
          <a:xfrm>
            <a:off x="2744468" y="354021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/>
              <a:t>Acknowledgements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DB632-B2A1-F4E8-BD03-E83CFA1FD100}"/>
              </a:ext>
            </a:extLst>
          </p:cNvPr>
          <p:cNvSpPr txBox="1"/>
          <p:nvPr/>
        </p:nvSpPr>
        <p:spPr>
          <a:xfrm>
            <a:off x="2978302" y="1671887"/>
            <a:ext cx="62353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Special Thanks</a:t>
            </a:r>
          </a:p>
          <a:p>
            <a:pPr algn="ctr"/>
            <a:endParaRPr lang="en-US" sz="2800" b="1" dirty="0"/>
          </a:p>
          <a:p>
            <a:pPr algn="ctr"/>
            <a:r>
              <a:rPr lang="en-US" dirty="0"/>
              <a:t>Dr. Haley </a:t>
            </a:r>
            <a:r>
              <a:rPr lang="en-US" dirty="0" err="1"/>
              <a:t>Sapers</a:t>
            </a:r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Michael Strane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Sam Lockhart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Emalee McCullar 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LithoLifeLab</a:t>
            </a:r>
            <a:r>
              <a:rPr lang="en-US" dirty="0"/>
              <a:t> group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Barringer Crater Company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NASA Space Grant Consortium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9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E47E1-E091-6CE0-9DD6-E1C75DD49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12FE54-EC08-DCEE-31BD-7230C50644F8}"/>
              </a:ext>
            </a:extLst>
          </p:cNvPr>
          <p:cNvSpPr txBox="1">
            <a:spLocks/>
          </p:cNvSpPr>
          <p:nvPr/>
        </p:nvSpPr>
        <p:spPr>
          <a:xfrm>
            <a:off x="2744469" y="3309079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057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4CA6-C7FD-16E9-1FEB-08B3D72A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394" y="3753365"/>
            <a:ext cx="3026374" cy="1774778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What people </a:t>
            </a:r>
            <a:r>
              <a:rPr lang="en-US" sz="1800" i="1" dirty="0"/>
              <a:t>think</a:t>
            </a:r>
            <a:r>
              <a:rPr lang="en-US" sz="1800" dirty="0"/>
              <a:t> my research 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A93F-0579-F510-557D-A842D030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0AF743-D2DD-A793-9D10-069C4B91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054" b="3469"/>
          <a:stretch>
            <a:fillRect/>
          </a:stretch>
        </p:blipFill>
        <p:spPr>
          <a:xfrm>
            <a:off x="2577435" y="5357001"/>
            <a:ext cx="2932162" cy="1307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B3C559-0AB1-E7A8-FAFC-E2C36AA7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12" t="34234" r="51871" b="24110"/>
          <a:stretch>
            <a:fillRect/>
          </a:stretch>
        </p:blipFill>
        <p:spPr>
          <a:xfrm>
            <a:off x="8855844" y="3400828"/>
            <a:ext cx="804062" cy="1127279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F58415C9-DC4F-A1BE-A914-CA3D15045F6A}"/>
              </a:ext>
            </a:extLst>
          </p:cNvPr>
          <p:cNvSpPr txBox="1">
            <a:spLocks/>
          </p:cNvSpPr>
          <p:nvPr/>
        </p:nvSpPr>
        <p:spPr>
          <a:xfrm>
            <a:off x="6468255" y="3757377"/>
            <a:ext cx="2659153" cy="177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What my research </a:t>
            </a:r>
            <a:r>
              <a:rPr lang="en-US" sz="1800" i="1" dirty="0"/>
              <a:t>actually</a:t>
            </a:r>
            <a:r>
              <a:rPr lang="en-US" sz="1800" dirty="0"/>
              <a:t> is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9F0DF2D-F549-F330-4477-8AD14D05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33" y="3820213"/>
            <a:ext cx="1106847" cy="1360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E0AEF-D448-7728-16B5-4888917D6C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556" t="18423" r="17912"/>
          <a:stretch>
            <a:fillRect/>
          </a:stretch>
        </p:blipFill>
        <p:spPr>
          <a:xfrm>
            <a:off x="8855844" y="4746252"/>
            <a:ext cx="2528857" cy="1918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971E08-17BB-5A7F-B738-327A8952B8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011" t="28249"/>
          <a:stretch>
            <a:fillRect/>
          </a:stretch>
        </p:blipFill>
        <p:spPr>
          <a:xfrm>
            <a:off x="9792900" y="3400829"/>
            <a:ext cx="1591801" cy="1127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14E0DA-6218-B062-3D00-70FE08F24505}"/>
              </a:ext>
            </a:extLst>
          </p:cNvPr>
          <p:cNvSpPr txBox="1"/>
          <p:nvPr/>
        </p:nvSpPr>
        <p:spPr>
          <a:xfrm>
            <a:off x="3130856" y="1409155"/>
            <a:ext cx="5919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Analyzing the microbial diversity of Barringer Crater, AZ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C4D2AE-80FA-E189-5FDE-61B6700B8441}"/>
              </a:ext>
            </a:extLst>
          </p:cNvPr>
          <p:cNvSpPr txBox="1">
            <a:spLocks/>
          </p:cNvSpPr>
          <p:nvPr/>
        </p:nvSpPr>
        <p:spPr>
          <a:xfrm>
            <a:off x="1385998" y="336970"/>
            <a:ext cx="9481162" cy="177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My research project</a:t>
            </a:r>
          </a:p>
        </p:txBody>
      </p:sp>
      <p:pic>
        <p:nvPicPr>
          <p:cNvPr id="13" name="Picture 2" descr="Project Hail Mary Rocky">
            <a:extLst>
              <a:ext uri="{FF2B5EF4-FFF2-40B4-BE49-F238E27FC236}">
                <a16:creationId xmlns:a16="http://schemas.microsoft.com/office/drawing/2014/main" id="{1AF225E4-4AC7-F846-2A85-B074A645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06" y="3820213"/>
            <a:ext cx="1684491" cy="11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B9DF3-4D6D-8205-352E-10A54310D189}"/>
              </a:ext>
            </a:extLst>
          </p:cNvPr>
          <p:cNvSpPr txBox="1"/>
          <p:nvPr/>
        </p:nvSpPr>
        <p:spPr>
          <a:xfrm>
            <a:off x="2473523" y="6621664"/>
            <a:ext cx="32813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Credit: Project Hail Mary (top), Toy Story (bottom), unknown (left)</a:t>
            </a:r>
          </a:p>
        </p:txBody>
      </p:sp>
    </p:spTree>
    <p:extLst>
      <p:ext uri="{BB962C8B-B14F-4D97-AF65-F5344CB8AC3E}">
        <p14:creationId xmlns:p14="http://schemas.microsoft.com/office/powerpoint/2010/main" val="161603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C7F9B-926D-DE0F-47C1-CDB5E6DE2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B452-BF6F-90D7-99CE-A6323E7D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9" y="172537"/>
            <a:ext cx="5013863" cy="1181613"/>
          </a:xfrm>
        </p:spPr>
        <p:txBody>
          <a:bodyPr>
            <a:noAutofit/>
          </a:bodyPr>
          <a:lstStyle/>
          <a:p>
            <a:r>
              <a:rPr lang="en-US" sz="8000" dirty="0"/>
              <a:t>AL</a:t>
            </a:r>
            <a:r>
              <a:rPr lang="en-US" sz="4000" dirty="0"/>
              <a:t>IEN - </a:t>
            </a:r>
            <a:r>
              <a:rPr lang="en-US" sz="3000" dirty="0"/>
              <a:t>Analog Life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299B7-89E7-CCA5-11D5-A3101C68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2" descr="NASA’s Perseverance Mars rover took this selfie over a rock nicknamed &quot;Rochette,&quot; on September 10, 2021, the 198th Martian day, or sol of the mission.">
            <a:extLst>
              <a:ext uri="{FF2B5EF4-FFF2-40B4-BE49-F238E27FC236}">
                <a16:creationId xmlns:a16="http://schemas.microsoft.com/office/drawing/2014/main" id="{02A1CC56-B855-ABD0-72FA-53D2820BC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6900"/>
          <a:stretch>
            <a:fillRect/>
          </a:stretch>
        </p:blipFill>
        <p:spPr bwMode="auto">
          <a:xfrm>
            <a:off x="223407" y="4745925"/>
            <a:ext cx="2721793" cy="18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2DEC71-FB69-E2A3-2A77-74A67A31C646}"/>
              </a:ext>
            </a:extLst>
          </p:cNvPr>
          <p:cNvSpPr txBox="1"/>
          <p:nvPr/>
        </p:nvSpPr>
        <p:spPr>
          <a:xfrm>
            <a:off x="144469" y="6533309"/>
            <a:ext cx="2083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Jezero Crater, Mars. Credit: NASA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1219A-5C83-CF64-EB20-8BF8B7D7D99C}"/>
              </a:ext>
            </a:extLst>
          </p:cNvPr>
          <p:cNvSpPr txBox="1"/>
          <p:nvPr/>
        </p:nvSpPr>
        <p:spPr>
          <a:xfrm>
            <a:off x="3120234" y="6533309"/>
            <a:ext cx="2584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Atacama Desert, Earth. Credit: NASA/JPL-Caltech</a:t>
            </a:r>
          </a:p>
          <a:p>
            <a:endParaRPr lang="en-US" dirty="0"/>
          </a:p>
        </p:txBody>
      </p:sp>
      <p:pic>
        <p:nvPicPr>
          <p:cNvPr id="16" name="Picture 10" descr="Chile's Atacama Desert is the driest non-polar desert on Earth and a ready analog for Mars' rugged, arid terrain.">
            <a:extLst>
              <a:ext uri="{FF2B5EF4-FFF2-40B4-BE49-F238E27FC236}">
                <a16:creationId xmlns:a16="http://schemas.microsoft.com/office/drawing/2014/main" id="{AE9EAB48-CF48-CE9E-9839-03553AB5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87" y="4745925"/>
            <a:ext cx="2721793" cy="18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47D3A5-4492-79D6-F0BA-77627382E0CE}"/>
              </a:ext>
            </a:extLst>
          </p:cNvPr>
          <p:cNvSpPr txBox="1"/>
          <p:nvPr/>
        </p:nvSpPr>
        <p:spPr>
          <a:xfrm>
            <a:off x="144469" y="1741987"/>
            <a:ext cx="595153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What are analogs?</a:t>
            </a:r>
          </a:p>
          <a:p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Environments on Earth similar to another planet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as a proxy for studying other planets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Ex: hydrothermal systems, high altitude deserts, and impact craters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57C6B-AC5F-C3B0-BAAC-B2AD607F9FCD}"/>
              </a:ext>
            </a:extLst>
          </p:cNvPr>
          <p:cNvSpPr txBox="1"/>
          <p:nvPr/>
        </p:nvSpPr>
        <p:spPr>
          <a:xfrm>
            <a:off x="6347887" y="1741987"/>
            <a:ext cx="568862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What is analog life?</a:t>
            </a:r>
          </a:p>
          <a:p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Life found in analog, often extreme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to understand how life could exist beyond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Extremophiles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for detecting </a:t>
            </a:r>
          </a:p>
          <a:p>
            <a:r>
              <a:rPr lang="en-US" dirty="0"/>
              <a:t>     potential biosignatures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83293-4C89-29E2-8ED2-E210A551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165" t="36355" r="36557" b="28776"/>
          <a:stretch>
            <a:fillRect/>
          </a:stretch>
        </p:blipFill>
        <p:spPr>
          <a:xfrm rot="5400000">
            <a:off x="9552773" y="3931061"/>
            <a:ext cx="2238443" cy="275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B27AA1-B3AE-CCFE-3539-396E5617795B}"/>
              </a:ext>
            </a:extLst>
          </p:cNvPr>
          <p:cNvSpPr txBox="1"/>
          <p:nvPr/>
        </p:nvSpPr>
        <p:spPr>
          <a:xfrm>
            <a:off x="9202354" y="6392935"/>
            <a:ext cx="24158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Photo of an </a:t>
            </a:r>
            <a:r>
              <a:rPr lang="en-US" sz="800" dirty="0" err="1"/>
              <a:t>endolith</a:t>
            </a:r>
            <a:r>
              <a:rPr lang="en-US" sz="800" dirty="0"/>
              <a:t> at Barringer crater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11181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46076-1DCE-DD8B-D9A1-EB0847068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086D-E3EB-8F7D-979F-EC114E76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8" y="1535683"/>
            <a:ext cx="11514747" cy="778137"/>
          </a:xfrm>
        </p:spPr>
        <p:txBody>
          <a:bodyPr>
            <a:noAutofit/>
          </a:bodyPr>
          <a:lstStyle/>
          <a:p>
            <a:r>
              <a:rPr lang="en-US" sz="4000" dirty="0"/>
              <a:t>Why impact craters?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9AE1D-B469-FB8E-0727-196A1EBB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4DD339-E27B-7280-C8B6-1F16FDA59523}"/>
              </a:ext>
            </a:extLst>
          </p:cNvPr>
          <p:cNvSpPr txBox="1"/>
          <p:nvPr/>
        </p:nvSpPr>
        <p:spPr>
          <a:xfrm>
            <a:off x="156663" y="2495353"/>
            <a:ext cx="780096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/>
              <a:t>Post impact hydrothermal systems</a:t>
            </a:r>
          </a:p>
          <a:p>
            <a:endParaRPr lang="en-US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Enough energy to support a significant microbial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100" b="1" dirty="0"/>
              <a:t>Shock metamorphism</a:t>
            </a:r>
          </a:p>
          <a:p>
            <a:endParaRPr lang="en-US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porosity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Microhabitats in target material</a:t>
            </a:r>
          </a:p>
          <a:p>
            <a:endParaRPr lang="en-US" dirty="0"/>
          </a:p>
          <a:p>
            <a:endParaRPr lang="en-US" sz="1800" dirty="0"/>
          </a:p>
        </p:txBody>
      </p:sp>
      <p:pic>
        <p:nvPicPr>
          <p:cNvPr id="5122" name="Picture 2" descr="Details are in the caption following the image">
            <a:extLst>
              <a:ext uri="{FF2B5EF4-FFF2-40B4-BE49-F238E27FC236}">
                <a16:creationId xmlns:a16="http://schemas.microsoft.com/office/drawing/2014/main" id="{259FC9E6-E7B9-40AA-4B26-D3A4219A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78" y="2543625"/>
            <a:ext cx="4201149" cy="36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defined">
            <a:extLst>
              <a:ext uri="{FF2B5EF4-FFF2-40B4-BE49-F238E27FC236}">
                <a16:creationId xmlns:a16="http://schemas.microsoft.com/office/drawing/2014/main" id="{CA0265D0-9D01-7BC9-FEE2-806A5DAF1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/>
          <a:stretch>
            <a:fillRect/>
          </a:stretch>
        </p:blipFill>
        <p:spPr bwMode="auto">
          <a:xfrm>
            <a:off x="4879365" y="4235851"/>
            <a:ext cx="1964191" cy="18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C7C21-396B-1D46-93B2-265BEF321D38}"/>
              </a:ext>
            </a:extLst>
          </p:cNvPr>
          <p:cNvSpPr txBox="1"/>
          <p:nvPr/>
        </p:nvSpPr>
        <p:spPr>
          <a:xfrm>
            <a:off x="4802594" y="6096339"/>
            <a:ext cx="211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Sample inlet of Curiosity rover’s </a:t>
            </a:r>
            <a:r>
              <a:rPr lang="en-US" sz="800" dirty="0" err="1"/>
              <a:t>CheMin</a:t>
            </a:r>
            <a:r>
              <a:rPr lang="en-US" sz="800" dirty="0"/>
              <a:t> instrument. Credit: NASA</a:t>
            </a:r>
          </a:p>
        </p:txBody>
      </p:sp>
      <p:pic>
        <p:nvPicPr>
          <p:cNvPr id="6146" name="Picture 2" descr="tyrannosaurus observing asteroid impact, illustration - dinos stock illustrations">
            <a:extLst>
              <a:ext uri="{FF2B5EF4-FFF2-40B4-BE49-F238E27FC236}">
                <a16:creationId xmlns:a16="http://schemas.microsoft.com/office/drawing/2014/main" id="{565A10BC-5497-5E3E-135D-E7F9B6197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" b="15301"/>
          <a:stretch>
            <a:fillRect/>
          </a:stretch>
        </p:blipFill>
        <p:spPr bwMode="auto">
          <a:xfrm>
            <a:off x="7786940" y="205991"/>
            <a:ext cx="4248398" cy="2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2ECE3F-7028-492C-B52D-2D11B9C77854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5013863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AL</a:t>
            </a:r>
            <a:r>
              <a:rPr lang="en-US" sz="8000" dirty="0"/>
              <a:t>I</a:t>
            </a:r>
            <a:r>
              <a:rPr lang="en-US" sz="4000" dirty="0"/>
              <a:t>EN - </a:t>
            </a:r>
            <a:r>
              <a:rPr lang="en-US" sz="3000" dirty="0"/>
              <a:t>Impacts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CD100-C8CF-85B6-8F5F-8096DC673347}"/>
              </a:ext>
            </a:extLst>
          </p:cNvPr>
          <p:cNvSpPr txBox="1"/>
          <p:nvPr/>
        </p:nvSpPr>
        <p:spPr>
          <a:xfrm>
            <a:off x="7786940" y="6192882"/>
            <a:ext cx="368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Modeled mineral compositions across an impact-induced hydrothermal system, Ramkissoon N.K, et al. (2021).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9996B-F646-94FB-990D-B267933552CA}"/>
              </a:ext>
            </a:extLst>
          </p:cNvPr>
          <p:cNvSpPr txBox="1"/>
          <p:nvPr/>
        </p:nvSpPr>
        <p:spPr>
          <a:xfrm>
            <a:off x="7705338" y="2222895"/>
            <a:ext cx="3331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Artist rendition of meteor impact. Credit: Science Photo Library</a:t>
            </a:r>
          </a:p>
        </p:txBody>
      </p:sp>
    </p:spTree>
    <p:extLst>
      <p:ext uri="{BB962C8B-B14F-4D97-AF65-F5344CB8AC3E}">
        <p14:creationId xmlns:p14="http://schemas.microsoft.com/office/powerpoint/2010/main" val="354294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BB41B-B195-DAB2-01A9-D2E6604C7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E4186-9100-ACBC-8AFD-A95D7ECDB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735" y="4865619"/>
            <a:ext cx="3897891" cy="1992381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300" b="1" dirty="0"/>
              <a:t>The Martian surface is extreme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ultraviolet (UV)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Desiccation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temperature variance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76619-B39A-F43D-3132-1D334526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6ADDDD-A980-CDCA-3EC4-A44600A33438}"/>
              </a:ext>
            </a:extLst>
          </p:cNvPr>
          <p:cNvSpPr txBox="1">
            <a:spLocks/>
          </p:cNvSpPr>
          <p:nvPr/>
        </p:nvSpPr>
        <p:spPr>
          <a:xfrm>
            <a:off x="3999626" y="4865619"/>
            <a:ext cx="4767445" cy="1992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Endolithic niches protect microbes from extreme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U.V.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Water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Temperature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83CC7D-A9AD-23CA-C1C4-CDDADB697409}"/>
              </a:ext>
            </a:extLst>
          </p:cNvPr>
          <p:cNvSpPr txBox="1"/>
          <p:nvPr/>
        </p:nvSpPr>
        <p:spPr>
          <a:xfrm>
            <a:off x="9263392" y="4898115"/>
            <a:ext cx="282687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U.V. attenuation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Absorption and scattering of light through the rock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Protects microbes from harmful U.V. radiation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777333-15BF-144C-33A1-677C9FC1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36" r="20599" b="178"/>
          <a:stretch>
            <a:fillRect/>
          </a:stretch>
        </p:blipFill>
        <p:spPr>
          <a:xfrm>
            <a:off x="8813569" y="1354150"/>
            <a:ext cx="3015747" cy="29161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DE76C9-81E4-CE7F-7F4F-78D77CF117AB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ALI</a:t>
            </a:r>
            <a:r>
              <a:rPr lang="en-US" sz="8000" dirty="0"/>
              <a:t>EN</a:t>
            </a:r>
            <a:r>
              <a:rPr lang="en-US" sz="4000" dirty="0"/>
              <a:t> – </a:t>
            </a:r>
            <a:r>
              <a:rPr lang="en-US" sz="3000" dirty="0"/>
              <a:t>Endolithic Niches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5546034-2107-CAFA-7C96-C9B9E8E072C6}"/>
              </a:ext>
            </a:extLst>
          </p:cNvPr>
          <p:cNvSpPr txBox="1">
            <a:spLocks/>
          </p:cNvSpPr>
          <p:nvPr/>
        </p:nvSpPr>
        <p:spPr>
          <a:xfrm>
            <a:off x="302997" y="1446085"/>
            <a:ext cx="5448649" cy="3419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/>
              <a:t>What are endoliths? Why are they important?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Microorganisms living within rocks or mineral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Distinct advantages over other forms of microorganisms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Useful for life wanting to survive on Mars</a:t>
            </a:r>
          </a:p>
          <a:p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D97B46A-91B7-2B20-3511-A9E76C401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6899" r="10401" b="5135"/>
          <a:stretch>
            <a:fillRect/>
          </a:stretch>
        </p:blipFill>
        <p:spPr bwMode="auto">
          <a:xfrm>
            <a:off x="5952908" y="2291830"/>
            <a:ext cx="2288480" cy="172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0DCB6D-54D5-60BE-CA3F-F40DE2DB7E35}"/>
              </a:ext>
            </a:extLst>
          </p:cNvPr>
          <p:cNvSpPr txBox="1"/>
          <p:nvPr/>
        </p:nvSpPr>
        <p:spPr>
          <a:xfrm>
            <a:off x="5823942" y="4019874"/>
            <a:ext cx="24174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Antarctic endoliths. Image credit: Henry Sun.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BAC7B-A868-B7FB-57EB-8911590B904C}"/>
              </a:ext>
            </a:extLst>
          </p:cNvPr>
          <p:cNvSpPr txBox="1"/>
          <p:nvPr/>
        </p:nvSpPr>
        <p:spPr>
          <a:xfrm>
            <a:off x="8711782" y="4250706"/>
            <a:ext cx="27682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Endolithic habitat diagram, </a:t>
            </a:r>
            <a:r>
              <a:rPr lang="en-US" sz="800" dirty="0" err="1"/>
              <a:t>Wierzchos</a:t>
            </a:r>
            <a:r>
              <a:rPr lang="en-US" sz="800" dirty="0"/>
              <a:t> J, et al. (2015). </a:t>
            </a:r>
          </a:p>
        </p:txBody>
      </p:sp>
    </p:spTree>
    <p:extLst>
      <p:ext uri="{BB962C8B-B14F-4D97-AF65-F5344CB8AC3E}">
        <p14:creationId xmlns:p14="http://schemas.microsoft.com/office/powerpoint/2010/main" val="288581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4F0B0-E055-5344-5A4C-3081A4B1B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0341E-AE4A-1FE5-C538-3BA2A93F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CFA4B2-6CD8-CB28-DCD0-DA6D78F37755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Barringer Crater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660580-9552-4136-A4B6-946B99128795}"/>
              </a:ext>
            </a:extLst>
          </p:cNvPr>
          <p:cNvSpPr txBox="1">
            <a:spLocks/>
          </p:cNvSpPr>
          <p:nvPr/>
        </p:nvSpPr>
        <p:spPr>
          <a:xfrm>
            <a:off x="6566667" y="4212610"/>
            <a:ext cx="6703061" cy="3419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/>
              <a:t>Not just any crater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Convenient location (not only on earth, close to NAU)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Well preserved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Desiccation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U.V.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temperature variance</a:t>
            </a:r>
          </a:p>
        </p:txBody>
      </p:sp>
      <p:pic>
        <p:nvPicPr>
          <p:cNvPr id="6" name="Picture 4" descr="view of Barringer crater from the sky">
            <a:extLst>
              <a:ext uri="{FF2B5EF4-FFF2-40B4-BE49-F238E27FC236}">
                <a16:creationId xmlns:a16="http://schemas.microsoft.com/office/drawing/2014/main" id="{5E33ABB9-13D6-BAF6-9995-36BB5ACD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44" y="103903"/>
            <a:ext cx="5503874" cy="41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F26ED-BA9A-7084-5F59-A3F9CFAADE73}"/>
              </a:ext>
            </a:extLst>
          </p:cNvPr>
          <p:cNvSpPr txBox="1"/>
          <p:nvPr/>
        </p:nvSpPr>
        <p:spPr>
          <a:xfrm>
            <a:off x="71455" y="818557"/>
            <a:ext cx="6132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~50,000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Located in Winslow, 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Formed by an iron-nickel meteorite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 km across and 100 m deep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 descr="Holsinger Meteorite, Canyon Diablo Meteorite, Barringer Crater, Arizona">
            <a:extLst>
              <a:ext uri="{FF2B5EF4-FFF2-40B4-BE49-F238E27FC236}">
                <a16:creationId xmlns:a16="http://schemas.microsoft.com/office/drawing/2014/main" id="{6D6CD164-35DF-453F-FA6E-C0818B9D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5" y="2109045"/>
            <a:ext cx="1820123" cy="13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uble Brace 11">
            <a:extLst>
              <a:ext uri="{FF2B5EF4-FFF2-40B4-BE49-F238E27FC236}">
                <a16:creationId xmlns:a16="http://schemas.microsoft.com/office/drawing/2014/main" id="{276F1813-34EF-16F4-3AC0-D4CEE08D13D1}"/>
              </a:ext>
            </a:extLst>
          </p:cNvPr>
          <p:cNvSpPr/>
          <p:nvPr/>
        </p:nvSpPr>
        <p:spPr>
          <a:xfrm>
            <a:off x="6337979" y="5609328"/>
            <a:ext cx="3580219" cy="1181613"/>
          </a:xfrm>
          <a:prstGeom prst="bracePair">
            <a:avLst>
              <a:gd name="adj" fmla="val 15054"/>
            </a:avLst>
          </a:prstGeom>
          <a:noFill/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FC3566-07C0-EA78-D725-D178A6B407BE}"/>
              </a:ext>
            </a:extLst>
          </p:cNvPr>
          <p:cNvSpPr txBox="1"/>
          <p:nvPr/>
        </p:nvSpPr>
        <p:spPr>
          <a:xfrm>
            <a:off x="4565220" y="6011856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Sound familiar?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6691C-979F-4410-DD10-DD6CD3FF3851}"/>
              </a:ext>
            </a:extLst>
          </p:cNvPr>
          <p:cNvSpPr txBox="1"/>
          <p:nvPr/>
        </p:nvSpPr>
        <p:spPr>
          <a:xfrm rot="19638785">
            <a:off x="6184973" y="1620298"/>
            <a:ext cx="6312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MARS ANALOG!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B4ACF-BBEA-D3E8-709F-EE4624E163DF}"/>
              </a:ext>
            </a:extLst>
          </p:cNvPr>
          <p:cNvSpPr txBox="1"/>
          <p:nvPr/>
        </p:nvSpPr>
        <p:spPr>
          <a:xfrm>
            <a:off x="91571" y="3757147"/>
            <a:ext cx="613206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/>
              <a:t>3 main stratigraphic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Coconino sandstone - 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Kaibab formation – light 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Moenkopi formation -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Picture 2" descr="Geological cross-section of Meteor Crater. Credit: Kring (2017).">
            <a:extLst>
              <a:ext uri="{FF2B5EF4-FFF2-40B4-BE49-F238E27FC236}">
                <a16:creationId xmlns:a16="http://schemas.microsoft.com/office/drawing/2014/main" id="{DB14E320-B5D9-2109-DBC7-1885D5CF2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3821" r="-723" b="32663"/>
          <a:stretch>
            <a:fillRect/>
          </a:stretch>
        </p:blipFill>
        <p:spPr bwMode="auto">
          <a:xfrm>
            <a:off x="164585" y="5079994"/>
            <a:ext cx="3369053" cy="16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0EA0A5-93EB-36D6-711A-6FDD8504B6C6}"/>
              </a:ext>
            </a:extLst>
          </p:cNvPr>
          <p:cNvSpPr/>
          <p:nvPr/>
        </p:nvSpPr>
        <p:spPr>
          <a:xfrm>
            <a:off x="164585" y="5311419"/>
            <a:ext cx="1340189" cy="258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F308E4-023F-CD57-799B-27B9ADC7A155}"/>
              </a:ext>
            </a:extLst>
          </p:cNvPr>
          <p:cNvSpPr txBox="1"/>
          <p:nvPr/>
        </p:nvSpPr>
        <p:spPr>
          <a:xfrm>
            <a:off x="91571" y="3474137"/>
            <a:ext cx="2042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Holsinger meteorite at the Meteor Crater Visitor Center.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889060-C1C9-2E8E-8DB8-A49002946194}"/>
              </a:ext>
            </a:extLst>
          </p:cNvPr>
          <p:cNvSpPr txBox="1"/>
          <p:nvPr/>
        </p:nvSpPr>
        <p:spPr>
          <a:xfrm>
            <a:off x="10078071" y="4176252"/>
            <a:ext cx="22158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Barringer crater ariel view. Credit: NASA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11A67-F6B5-FD66-CC6E-59BDAA38B1AB}"/>
              </a:ext>
            </a:extLst>
          </p:cNvPr>
          <p:cNvSpPr txBox="1"/>
          <p:nvPr/>
        </p:nvSpPr>
        <p:spPr>
          <a:xfrm>
            <a:off x="71455" y="6671151"/>
            <a:ext cx="66729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Cross-section through Meteor Crater, David A. Kring (2017)</a:t>
            </a:r>
          </a:p>
        </p:txBody>
      </p:sp>
    </p:spTree>
    <p:extLst>
      <p:ext uri="{BB962C8B-B14F-4D97-AF65-F5344CB8AC3E}">
        <p14:creationId xmlns:p14="http://schemas.microsoft.com/office/powerpoint/2010/main" val="27429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15845-764B-4965-C301-46859265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537CE-D2F8-AC6F-8343-40CDB0DC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63F272-2EF8-91ED-D4B1-B9BAA9E9C9DA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Kaibab impact breccia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E02A6-37D4-C18D-76BD-46780350B45C}"/>
              </a:ext>
            </a:extLst>
          </p:cNvPr>
          <p:cNvSpPr txBox="1"/>
          <p:nvPr/>
        </p:nvSpPr>
        <p:spPr>
          <a:xfrm>
            <a:off x="155379" y="1128364"/>
            <a:ext cx="6132064" cy="2443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Mix of Kaibab rock “clasts” embedded in a “matrix” of finer material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Shocked ejecta unit at Barringer Crater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Composed mostly of dolomitic limestone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The specific site where I am analyzing microbial diversity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7755AB3-C5C2-D6BF-E0E4-4E38C475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03" y="2463565"/>
            <a:ext cx="2470773" cy="32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6A8D5BC-52CF-8D75-D5E4-438CED3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04" y="2474612"/>
            <a:ext cx="2470773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AF6D9C8-3A51-BDF9-A35E-E0EC7E6BFCE1}"/>
              </a:ext>
            </a:extLst>
          </p:cNvPr>
          <p:cNvSpPr/>
          <p:nvPr/>
        </p:nvSpPr>
        <p:spPr>
          <a:xfrm>
            <a:off x="7915495" y="3114975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997BD5-4B30-26CE-6B6D-87D354F907D6}"/>
              </a:ext>
            </a:extLst>
          </p:cNvPr>
          <p:cNvSpPr/>
          <p:nvPr/>
        </p:nvSpPr>
        <p:spPr>
          <a:xfrm>
            <a:off x="10277690" y="3168613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B4A7E-249C-D6ED-D2CB-669CA1EF5902}"/>
              </a:ext>
            </a:extLst>
          </p:cNvPr>
          <p:cNvSpPr txBox="1"/>
          <p:nvPr/>
        </p:nvSpPr>
        <p:spPr>
          <a:xfrm>
            <a:off x="6750700" y="5735133"/>
            <a:ext cx="6035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Comparison between clast (left) and matrix (right) samples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BEE0B5E-C67B-F7BA-27DB-A0616BDF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608" y="172537"/>
            <a:ext cx="3463158" cy="1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D914CE-4CA6-AF82-6D2B-9E676FECC300}"/>
              </a:ext>
            </a:extLst>
          </p:cNvPr>
          <p:cNvSpPr txBox="1"/>
          <p:nvPr/>
        </p:nvSpPr>
        <p:spPr>
          <a:xfrm>
            <a:off x="8476342" y="2092819"/>
            <a:ext cx="3004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3514"/>
            <a:r>
              <a:rPr lang="en-US" sz="800" dirty="0">
                <a:latin typeface="+mj-lt"/>
              </a:rPr>
              <a:t>Photo of Kaibab impact breccia site at Barringer crater. Credit: Google Earth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D4969A-26CA-965C-195F-6D7A2BD12427}"/>
              </a:ext>
            </a:extLst>
          </p:cNvPr>
          <p:cNvSpPr/>
          <p:nvPr/>
        </p:nvSpPr>
        <p:spPr>
          <a:xfrm>
            <a:off x="10128341" y="599647"/>
            <a:ext cx="680303" cy="64633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35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3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CB337-ED15-57D7-BB3E-035D68424087}"/>
              </a:ext>
            </a:extLst>
          </p:cNvPr>
          <p:cNvSpPr txBox="1"/>
          <p:nvPr/>
        </p:nvSpPr>
        <p:spPr>
          <a:xfrm>
            <a:off x="155379" y="3761384"/>
            <a:ext cx="5480127" cy="535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2600" b="1" dirty="0"/>
              <a:t>Sampling the clast and matrix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B257A2-4054-0446-688D-548B928A5DB1}"/>
              </a:ext>
            </a:extLst>
          </p:cNvPr>
          <p:cNvSpPr txBox="1"/>
          <p:nvPr/>
        </p:nvSpPr>
        <p:spPr>
          <a:xfrm>
            <a:off x="185467" y="4430292"/>
            <a:ext cx="2657623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800" dirty="0"/>
              <a:t>Geological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Rock Hammer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Sample tubes</a:t>
            </a:r>
          </a:p>
          <a:p>
            <a:br>
              <a:rPr lang="en-US" dirty="0"/>
            </a:br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69DAEC-60FC-F3D7-A690-8B11404876DE}"/>
              </a:ext>
            </a:extLst>
          </p:cNvPr>
          <p:cNvSpPr txBox="1"/>
          <p:nvPr/>
        </p:nvSpPr>
        <p:spPr>
          <a:xfrm>
            <a:off x="2730121" y="4430292"/>
            <a:ext cx="290538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800" dirty="0"/>
              <a:t>Biological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Sterilizing tools with RNase or 10%bleach</a:t>
            </a:r>
          </a:p>
        </p:txBody>
      </p:sp>
    </p:spTree>
    <p:extLst>
      <p:ext uri="{BB962C8B-B14F-4D97-AF65-F5344CB8AC3E}">
        <p14:creationId xmlns:p14="http://schemas.microsoft.com/office/powerpoint/2010/main" val="91171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6842C-FF90-27F2-14DB-EF814D72E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032A3-94B1-1AF5-1481-BCF36722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362DEC-038B-F7DC-0DA2-958F40AE38D2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Mineralogical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AC655-9210-2B97-A0CA-F5E711BE1279}"/>
              </a:ext>
            </a:extLst>
          </p:cNvPr>
          <p:cNvSpPr txBox="1"/>
          <p:nvPr/>
        </p:nvSpPr>
        <p:spPr>
          <a:xfrm>
            <a:off x="144469" y="1172666"/>
            <a:ext cx="536985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Sample preparation</a:t>
            </a:r>
          </a:p>
          <a:p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 mill to homogenize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Sieve to ≤150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endParaRPr lang="en-US" b="1" dirty="0"/>
          </a:p>
          <a:p>
            <a:endParaRPr lang="en-US" sz="2600" b="1" dirty="0"/>
          </a:p>
          <a:p>
            <a:r>
              <a:rPr lang="en-US" sz="2600" b="1" dirty="0"/>
              <a:t>Fourier Transform Infrared Spectroscopy (FTIR)</a:t>
            </a:r>
          </a:p>
          <a:p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Pellet press sieved sample and heat to ~90C</a:t>
            </a:r>
          </a:p>
          <a:p>
            <a:endParaRPr lang="en-US" dirty="0"/>
          </a:p>
          <a:p>
            <a:endParaRPr lang="en-US" sz="2600" b="1" dirty="0"/>
          </a:p>
          <a:p>
            <a:r>
              <a:rPr lang="en-US" sz="2600" b="1" dirty="0"/>
              <a:t>X-ray Diffraction (XRD)</a:t>
            </a:r>
          </a:p>
          <a:p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 sieved sample onto XRD sample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F5EB7-455A-E735-B72F-88E4E37F8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92"/>
          <a:stretch>
            <a:fillRect/>
          </a:stretch>
        </p:blipFill>
        <p:spPr>
          <a:xfrm>
            <a:off x="6407494" y="3768109"/>
            <a:ext cx="4996457" cy="2719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0CF4E-F9DE-6572-9A3F-2D96C187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25" b="14935"/>
          <a:stretch>
            <a:fillRect/>
          </a:stretch>
        </p:blipFill>
        <p:spPr>
          <a:xfrm>
            <a:off x="8961786" y="825585"/>
            <a:ext cx="2442165" cy="24463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81CEB5-A073-5CBD-548A-DDE8A4D778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10" t="26620" b="11258"/>
          <a:stretch>
            <a:fillRect/>
          </a:stretch>
        </p:blipFill>
        <p:spPr>
          <a:xfrm>
            <a:off x="6407495" y="825585"/>
            <a:ext cx="2442164" cy="2446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622129-694C-49F8-37D0-79083FB48E24}"/>
              </a:ext>
            </a:extLst>
          </p:cNvPr>
          <p:cNvSpPr txBox="1"/>
          <p:nvPr/>
        </p:nvSpPr>
        <p:spPr>
          <a:xfrm>
            <a:off x="6350794" y="3249164"/>
            <a:ext cx="1938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Ball mill crucibles w/ sample material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46348B-4473-1298-F9E8-24789CBAD6D9}"/>
              </a:ext>
            </a:extLst>
          </p:cNvPr>
          <p:cNvSpPr txBox="1"/>
          <p:nvPr/>
        </p:nvSpPr>
        <p:spPr>
          <a:xfrm>
            <a:off x="8905722" y="3260534"/>
            <a:ext cx="20938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X-ray Diffractometer w/ samples loaded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77F50C-C08B-794A-67D2-EE45D841E6BC}"/>
              </a:ext>
            </a:extLst>
          </p:cNvPr>
          <p:cNvSpPr txBox="1"/>
          <p:nvPr/>
        </p:nvSpPr>
        <p:spPr>
          <a:xfrm>
            <a:off x="6407494" y="6470019"/>
            <a:ext cx="1471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FTIR Spectrometer at NAU</a:t>
            </a:r>
          </a:p>
        </p:txBody>
      </p:sp>
    </p:spTree>
    <p:extLst>
      <p:ext uri="{BB962C8B-B14F-4D97-AF65-F5344CB8AC3E}">
        <p14:creationId xmlns:p14="http://schemas.microsoft.com/office/powerpoint/2010/main" val="29454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0CB94-C8DF-CCE1-4372-1FA87DDC7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F088B-DAEA-7046-05B5-B202E574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1E53B6-0D42-D3CF-E4F6-E75C2B13D40E}"/>
              </a:ext>
            </a:extLst>
          </p:cNvPr>
          <p:cNvSpPr txBox="1">
            <a:spLocks/>
          </p:cNvSpPr>
          <p:nvPr/>
        </p:nvSpPr>
        <p:spPr>
          <a:xfrm>
            <a:off x="144469" y="172537"/>
            <a:ext cx="6703061" cy="1181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Microbial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BAB503-8971-8582-9D44-0C48E17BE252}"/>
              </a:ext>
            </a:extLst>
          </p:cNvPr>
          <p:cNvSpPr txBox="1"/>
          <p:nvPr/>
        </p:nvSpPr>
        <p:spPr>
          <a:xfrm>
            <a:off x="144468" y="1172666"/>
            <a:ext cx="69758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Biological crushing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Sterilize ball mill equipment and load sample under a fume 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Run ball mill in stages to avoid overheating sample</a:t>
            </a:r>
          </a:p>
          <a:p>
            <a:endParaRPr lang="en-US" sz="2800" dirty="0"/>
          </a:p>
          <a:p>
            <a:r>
              <a:rPr lang="en-US" sz="2800" b="1" dirty="0"/>
              <a:t>DNA extraction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Triplicate extractions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Adapted workflow specific to our low-biomass samples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Sterilize all equipment and always work under a fume hood</a:t>
            </a:r>
          </a:p>
          <a:p>
            <a:endParaRPr lang="en-US" sz="2800" dirty="0"/>
          </a:p>
          <a:p>
            <a:r>
              <a:rPr lang="en-US" sz="2800" b="1" dirty="0"/>
              <a:t>16s rRNA sequencing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Variable regions 3 and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7181C-8455-11A6-C889-25E05322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0" r="3610"/>
          <a:stretch>
            <a:fillRect/>
          </a:stretch>
        </p:blipFill>
        <p:spPr>
          <a:xfrm>
            <a:off x="7918157" y="4247763"/>
            <a:ext cx="3826310" cy="1664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622B6-FA62-F0C4-0251-83A31EBA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11" t="28249"/>
          <a:stretch>
            <a:fillRect/>
          </a:stretch>
        </p:blipFill>
        <p:spPr>
          <a:xfrm>
            <a:off x="7922303" y="1272999"/>
            <a:ext cx="3822163" cy="2706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C7ABF-2E41-DB0D-4A2C-45BC2F1ACC40}"/>
              </a:ext>
            </a:extLst>
          </p:cNvPr>
          <p:cNvSpPr txBox="1"/>
          <p:nvPr/>
        </p:nvSpPr>
        <p:spPr>
          <a:xfrm>
            <a:off x="7841303" y="3979772"/>
            <a:ext cx="1646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Me preforming DNA extraction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F6FB90-4DB3-C701-87A5-083E45CF4D17}"/>
              </a:ext>
            </a:extLst>
          </p:cNvPr>
          <p:cNvSpPr txBox="1"/>
          <p:nvPr/>
        </p:nvSpPr>
        <p:spPr>
          <a:xfrm>
            <a:off x="7841303" y="5912425"/>
            <a:ext cx="2888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12 Biological samples and 3 controls in bead beater tubes</a:t>
            </a:r>
          </a:p>
        </p:txBody>
      </p:sp>
    </p:spTree>
    <p:extLst>
      <p:ext uri="{BB962C8B-B14F-4D97-AF65-F5344CB8AC3E}">
        <p14:creationId xmlns:p14="http://schemas.microsoft.com/office/powerpoint/2010/main" val="1215483758"/>
      </p:ext>
    </p:extLst>
  </p:cSld>
  <p:clrMapOvr>
    <a:masterClrMapping/>
  </p:clrMapOvr>
</p:sld>
</file>

<file path=ppt/theme/theme1.xml><?xml version="1.0" encoding="utf-8"?>
<a:theme xmlns:a="http://schemas.openxmlformats.org/drawingml/2006/main" name="DylanVTI">
  <a:themeElements>
    <a:clrScheme name="Custom 8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602636BD-A055-489B-83EC-AD971B7E5F9C}" vid="{CD33A9BC-C4B5-4F36-8A14-490DC4E38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27483638-1B84-4535-8C62-A48DFA9E0D5A}"/>
</file>

<file path=customXml/itemProps2.xml><?xml version="1.0" encoding="utf-8"?>
<ds:datastoreItem xmlns:ds="http://schemas.openxmlformats.org/officeDocument/2006/customXml" ds:itemID="{BD070736-F243-443D-BA95-F964F99F0F9E}"/>
</file>

<file path=customXml/itemProps3.xml><?xml version="1.0" encoding="utf-8"?>
<ds:datastoreItem xmlns:ds="http://schemas.openxmlformats.org/officeDocument/2006/customXml" ds:itemID="{672A09F1-6E45-4358-AF97-EE8467312CFB}"/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775</Words>
  <Application>Microsoft Office PowerPoint</Application>
  <PresentationFormat>Widescreen</PresentationFormat>
  <Paragraphs>185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Neue Haas Grotesk Text Pro</vt:lpstr>
      <vt:lpstr>DylanVTI</vt:lpstr>
      <vt:lpstr>Analog Life in Impact-induced Endolithic Niches (ALIEN) </vt:lpstr>
      <vt:lpstr>What people think my research is</vt:lpstr>
      <vt:lpstr>ALIEN - Analog Life</vt:lpstr>
      <vt:lpstr>Why impact craters?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 Resnick</dc:creator>
  <cp:lastModifiedBy>Coe, Michelle A - (macoe)</cp:lastModifiedBy>
  <cp:revision>2</cp:revision>
  <dcterms:created xsi:type="dcterms:W3CDTF">2026-04-03T17:15:32Z</dcterms:created>
  <dcterms:modified xsi:type="dcterms:W3CDTF">2026-04-08T19:49:52Z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